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1" r:id="rId5"/>
    <p:sldId id="274" r:id="rId6"/>
    <p:sldId id="266" r:id="rId7"/>
    <p:sldId id="257" r:id="rId8"/>
    <p:sldId id="258" r:id="rId9"/>
    <p:sldId id="267" r:id="rId10"/>
    <p:sldId id="260" r:id="rId11"/>
    <p:sldId id="259" r:id="rId12"/>
    <p:sldId id="262" r:id="rId13"/>
    <p:sldId id="275" r:id="rId14"/>
    <p:sldId id="276" r:id="rId15"/>
    <p:sldId id="264" r:id="rId16"/>
    <p:sldId id="270" r:id="rId17"/>
    <p:sldId id="269" r:id="rId18"/>
    <p:sldId id="277" r:id="rId19"/>
    <p:sldId id="263" r:id="rId20"/>
    <p:sldId id="261" r:id="rId21"/>
    <p:sldId id="273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0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2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2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5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2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2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8BAF-C4C9-4E73-B079-81ACC62B7A16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3E7E-4300-4D96-9E33-A1B51A1E0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rtariya.ru/wp-content/uploads/2016/08/Alberth-Dyurerh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24" y="253684"/>
            <a:ext cx="9144000" cy="178943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Альбрехт Дюрер (1471-1528). Меланхолия </a:t>
            </a:r>
            <a:r>
              <a:rPr lang="en-US" sz="4800" dirty="0" smtClean="0"/>
              <a:t>I</a:t>
            </a:r>
            <a:endParaRPr lang="ru-RU" sz="4800" dirty="0"/>
          </a:p>
        </p:txBody>
      </p:sp>
      <p:pic>
        <p:nvPicPr>
          <p:cNvPr id="7" name="Рисунок 6" descr="Альбертх Дюрерх">
            <a:hlinkClick r:id="rId2" tooltip="&quot;Альбертх Дюрерх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573907"/>
            <a:ext cx="3400425" cy="372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8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152" y="0"/>
            <a:ext cx="9144000" cy="1664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Плиний Старший. Естественная история. Кн. </a:t>
            </a:r>
            <a:r>
              <a:rPr lang="en-US" sz="3600" dirty="0" smtClean="0"/>
              <a:t>VIII</a:t>
            </a:r>
            <a:r>
              <a:rPr lang="ru-RU" sz="3600" dirty="0" smtClean="0"/>
              <a:t>, гл.33. п. 51.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92224"/>
            <a:ext cx="9144000" cy="20574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Мор­да хаме­лео­на, срав­ни­тель­но с неболь­шим раз­ме­ром тела, &lt;огром­на&gt; и несколь­ко похо­жа на сви­ное рыло, а хвост очень длин­ный, сужи­ваю­щий­ся к кон­цу и заво­ра­чи­ваю­щий­ся в коль­ца напо­до­бие зме­и­но­го. Ког­ти у него загну­ты внутрь; дви­же­ния мед­лен­ные, как у чере­па­хи; тело буг­ри­стое, как у кро­ко­ди­ла; гла­за нахо­дят­ся в глу­бо­ких впа­ди­нах очень близ­ко друг к дру­гу, огром­ные и того же цве­та, что и осталь­ное тело. Хаме­ле­он нико­гда их не закры­ва­ет и смот­рит вокруг себя, не дви­гая зрач­ком, а пово­ра­чи­вая весь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дер­жит пря­мо, а рот — посто­ян­но откры­тым; он явля­ет­ся един­ст­вен­ным живот­ным, кото­рое под­дер­жи­ва­ет свою жизнь не едой и питьем или чем-либо иным, а пищей, полу­ча­е­мой из возду­ха, устра­шаю­щим обра­зом, но совер­шен­но без­обид­но разе­вая свою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Одна­ко еще более уди­ви­тель­но свой­ство его окрас­ки: ведь он посто­ян­но меня­ет оттен­ки и глаз, и хво­ста, и все­го туло­ви­ща и каж­дый раз окра­ши­ва­ет­ся в цвет, напо­ми­наю­щий преды­ду­щий, за исклю­че­ни­ем крас­но­го и бело­го. Мерт­вый хаме­ле­он — блед­но­го цве­та. Голо­ва и челю­сти у него мяси­стые, у осно­ва­ния хво­ста мышеч­ной мас­сы очень немно­го, а в дру­гих частях тела совсем нет; кровь — толь­ко в серд­це и око­ло глаз; во внут­рен­но­стях 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селе­зен­ки.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зим­ние меся­цы он укры­ва­ет­ся, как яще­ри­ца.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168" y="439234"/>
            <a:ext cx="4611624" cy="85820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 smtClean="0"/>
              <a:t>Melenc</a:t>
            </a:r>
            <a:r>
              <a:rPr lang="ru-RU" sz="5400" b="1" dirty="0" smtClean="0"/>
              <a:t>(</a:t>
            </a:r>
            <a:r>
              <a:rPr lang="en-US" sz="5400" b="1" dirty="0" smtClean="0"/>
              <a:t>h)</a:t>
            </a:r>
            <a:r>
              <a:rPr lang="en-US" sz="5400" b="1" dirty="0" err="1" smtClean="0"/>
              <a:t>olia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4" y="1330000"/>
            <a:ext cx="8113776" cy="53937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1944" y="406670"/>
            <a:ext cx="3724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/>
              <a:t>Chameleone</a:t>
            </a:r>
            <a:endParaRPr lang="ru-RU" sz="5400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654296" y="598760"/>
            <a:ext cx="1756208" cy="539151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152" y="0"/>
            <a:ext cx="9144000" cy="1664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Пико </a:t>
            </a:r>
            <a:r>
              <a:rPr lang="ru-RU" sz="3600" dirty="0" err="1" smtClean="0"/>
              <a:t>делла</a:t>
            </a:r>
            <a:r>
              <a:rPr lang="ru-RU" sz="3600" dirty="0" smtClean="0"/>
              <a:t> </a:t>
            </a:r>
            <a:r>
              <a:rPr lang="ru-RU" sz="3600" dirty="0" err="1" smtClean="0"/>
              <a:t>Мирандола</a:t>
            </a:r>
            <a:r>
              <a:rPr lang="ru-RU" sz="3600" dirty="0" smtClean="0"/>
              <a:t>. Речь о достоинстве человека.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92224"/>
            <a:ext cx="9144000" cy="205740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Тогда согласился бог с тем, что человек — творение неопределенного образа, и, поставив его в центре мира, сказал: «Не даем мы тебе, о Адам, ни своего места, ни определенного образа, ни особой обязанности, чтобы и место, и лицо, и обязанность ты имел по собственному желанию, согласно своей воле и своему решению. Образ прочих творений определен в пределах установленных нами законов. Ты же, не стесненный никакими пределами, определишь свой образ по своему решению, во власть которого я тебя предоставляю. Я ставлю тебя в центре мира, чтобы оттуда тебе было удобнее обозревать все, что есть в мире. Я не сделал тебя ни небесным, ни земным, ни смертным, ни бессмертным, чтобы ты сам, свободный и славный мастер, сформировал себя в образе, который ты предпочтешь. Ты можешь переродиться в низшие, неразумные существа, но можешь переродиться по велению своей души и в высшие, божественные». О, высшая щедрость бога-отца! О, высшее и восхитительное счастье человека, которому дано владеть тем, чем пожелает, и быть тем, кем хочет! Звери при рождении получают от материнской утробы все то, чем будут владеть потом, как говорит </a:t>
            </a:r>
            <a:r>
              <a:rPr lang="ru-RU" sz="2000" dirty="0" err="1" smtClean="0"/>
              <a:t>Луцилий</a:t>
            </a:r>
            <a:r>
              <a:rPr lang="ru-RU" sz="2000" dirty="0" smtClean="0"/>
              <a:t> </a:t>
            </a:r>
            <a:r>
              <a:rPr lang="ru-RU" sz="2000" dirty="0"/>
              <a:t>Высшие духи либо сразу, либо чуть позже становятся тем, чем будут в вечном бессмертии.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313" y="206311"/>
            <a:ext cx="9144000" cy="20574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 рождающихся людей отец вложил семена и зародыши разнородной жизни, и соответственно тому, как каждый их возделает, они вырастут и дадут в нем свои плоды. Возделает растительные,— будет растением, чувственные,— станет животным, рациональные,— сделается небесным существом, интеллектуальные,— станет ангелом и сыном бога. А если его не удовлетворит судьба ни одного из этих творений, пусть вернется к своей изначальной единичности и, став духом единым с богом в уединенной мгле отца, который стоит надо всем, будет превосходить всех. И как не удивляться нашему </a:t>
            </a:r>
            <a:r>
              <a:rPr lang="ru-RU" sz="2000" b="1" dirty="0" smtClean="0"/>
              <a:t>хамелеонству</a:t>
            </a:r>
            <a:r>
              <a:rPr lang="ru-RU" sz="2000" dirty="0" smtClean="0"/>
              <a:t>! Или, вернее, чему иному можно удивляться более? И справедливо говорил афинянин </a:t>
            </a:r>
            <a:r>
              <a:rPr lang="ru-RU" sz="2000" dirty="0" smtClean="0"/>
              <a:t>Асклепий, </a:t>
            </a:r>
            <a:r>
              <a:rPr lang="ru-RU" sz="2000" dirty="0" smtClean="0"/>
              <a:t>что за изменчивость облика и непостоянство характера он сам был символически изображен в мистериях как Протей. Отсюда и известные метаморфозы евреев и пифагорейцев. Ведь в тайной еврейской теологии то святого </a:t>
            </a:r>
            <a:r>
              <a:rPr lang="ru-RU" sz="2000" b="1" dirty="0" smtClean="0"/>
              <a:t>Еноха</a:t>
            </a:r>
            <a:r>
              <a:rPr lang="ru-RU" sz="2000" dirty="0" smtClean="0"/>
              <a:t> превращают в божественного ангела, которого называют «</a:t>
            </a:r>
            <a:r>
              <a:rPr lang="ru-RU" sz="2000" dirty="0" err="1" smtClean="0"/>
              <a:t>Malakh</a:t>
            </a:r>
            <a:r>
              <a:rPr lang="ru-RU" sz="2000" dirty="0" smtClean="0"/>
              <a:t> </a:t>
            </a:r>
            <a:r>
              <a:rPr lang="ru-RU" sz="2000" dirty="0" err="1" smtClean="0"/>
              <a:t>Adonay</a:t>
            </a:r>
            <a:r>
              <a:rPr lang="ru-RU" sz="2000" dirty="0" smtClean="0"/>
              <a:t> </a:t>
            </a:r>
            <a:r>
              <a:rPr lang="ru-RU" sz="2000" dirty="0" err="1" smtClean="0"/>
              <a:t>Shebaoth</a:t>
            </a:r>
            <a:r>
              <a:rPr lang="ru-RU" sz="2000" dirty="0" smtClean="0"/>
              <a:t>» (</a:t>
            </a:r>
            <a:r>
              <a:rPr lang="ru-RU" sz="2000" b="1" dirty="0" err="1" smtClean="0"/>
              <a:t>Метатрон</a:t>
            </a:r>
            <a:r>
              <a:rPr lang="ru-RU" sz="2000" dirty="0" smtClean="0"/>
              <a:t>), то других превращают в иные божества.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Пифагорейцы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нечестивых людей превращают в животных, а если верить Эмпедоклу, то и в растения. Выражая эту мысль, Магомет часто повторял: «Тот, кто отступит от божественного закона, станет животным, и вполне заслуженно». </a:t>
            </a:r>
          </a:p>
        </p:txBody>
      </p:sp>
    </p:spTree>
    <p:extLst>
      <p:ext uri="{BB962C8B-B14F-4D97-AF65-F5344CB8AC3E}">
        <p14:creationId xmlns:p14="http://schemas.microsoft.com/office/powerpoint/2010/main" val="8231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313" y="206311"/>
            <a:ext cx="9144000" cy="20574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лучше, если о нас скажут словами пророка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Асафа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Вы—боги и сыны всевышнего все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должны вредить себе, злоупотребляя милостивейшей добротой отца, вместо того чтобы приветствовать свободный выбор, который он 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7752" y="0"/>
            <a:ext cx="7979664" cy="603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Магический квадрат Дюрера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44" y="665632"/>
            <a:ext cx="4925568" cy="60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7752" y="0"/>
            <a:ext cx="7979664" cy="603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Магический квадрат Дюрера</a:t>
            </a:r>
            <a:endParaRPr lang="ru-RU" sz="3600" dirty="0"/>
          </a:p>
        </p:txBody>
      </p:sp>
      <p:pic>
        <p:nvPicPr>
          <p:cNvPr id="7170" name="Picture 2" descr="Меленколия I Альбрехта Дюрера (а) Квадрат Дюрера (б) магическая сумма, полученная разными способами (в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68738"/>
            <a:ext cx="9944099" cy="6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7752" y="0"/>
            <a:ext cx="7979664" cy="603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Соответствие </a:t>
            </a:r>
            <a:r>
              <a:rPr lang="ru-RU" sz="3600" dirty="0" err="1" smtClean="0"/>
              <a:t>сфирот</a:t>
            </a:r>
            <a:r>
              <a:rPr lang="ru-RU" sz="3600" dirty="0" smtClean="0"/>
              <a:t>, планет и квадратов</a:t>
            </a:r>
            <a:endParaRPr lang="ru-RU" sz="3600" dirty="0"/>
          </a:p>
        </p:txBody>
      </p:sp>
      <p:pic>
        <p:nvPicPr>
          <p:cNvPr id="6146" name="Picture 2" descr="Планетарные Магические Квадраты, изображение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4" y="1857375"/>
            <a:ext cx="10444162" cy="40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7434" y="0"/>
            <a:ext cx="12649434" cy="603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</a:t>
            </a:r>
            <a:r>
              <a:rPr lang="en-US" sz="3600" dirty="0" smtClean="0"/>
              <a:t>4 </a:t>
            </a:r>
            <a:r>
              <a:rPr lang="ru-RU" sz="3600" dirty="0" smtClean="0"/>
              <a:t>темперамента                             «Сатурн и его дети»</a:t>
            </a:r>
            <a:endParaRPr lang="ru-RU" sz="3600" dirty="0"/>
          </a:p>
        </p:txBody>
      </p:sp>
      <p:pic>
        <p:nvPicPr>
          <p:cNvPr id="1026" name="Picture 2" descr="https://ic.pics.livejournal.com/agritura/16089606/3701243/370124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0" y="759654"/>
            <a:ext cx="4657990" cy="52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c.pics.livejournal.com/agritura/16089606/3704890/3704890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09" y="759654"/>
            <a:ext cx="3966259" cy="51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152" y="0"/>
            <a:ext cx="9144000" cy="1664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Пико </a:t>
            </a:r>
            <a:r>
              <a:rPr lang="ru-RU" sz="3600" dirty="0" err="1" smtClean="0"/>
              <a:t>делла</a:t>
            </a:r>
            <a:r>
              <a:rPr lang="ru-RU" sz="3600" dirty="0" smtClean="0"/>
              <a:t> </a:t>
            </a:r>
            <a:r>
              <a:rPr lang="ru-RU" sz="3600" dirty="0" err="1" smtClean="0"/>
              <a:t>Мирандола</a:t>
            </a:r>
            <a:r>
              <a:rPr lang="ru-RU" sz="3600" dirty="0" smtClean="0"/>
              <a:t>. Речь о достоинстве человека. </a:t>
            </a:r>
            <a:r>
              <a:rPr lang="en-US" sz="3600" dirty="0" smtClean="0"/>
              <a:t>1486 </a:t>
            </a:r>
            <a:r>
              <a:rPr lang="ru-RU" sz="3600" dirty="0" smtClean="0"/>
              <a:t>г.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20" y="1901952"/>
            <a:ext cx="5215128" cy="20574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довольствуясь нашими святыми отцами, посоветуемся с патриархом Яковом, чье изваяние сияет на месте славы. И мудрейший отец, который спит в подземном царстве и бодрствует в небесном мире, дает нам совет, но символически – как это ему свойственно. Есть лестница, – скажет он, – которая тянется из глубины земли до вершины неба и разделена на множество ступенек. На вершине этой лестницы восседает господь; ангелы-созерцатели то поднимаются, то спускаются по ней.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мы, страстно стремясь к жизни ангелов, должны добиться этого, то, спрашиваю, кто посмеет дотронуться до лестницы Господа грязной ногой или плохо очищенными руками? Как говорится в мистериях, нечистому нельзя касаться чистого.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1564880"/>
            <a:ext cx="3237450" cy="49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56" y="0"/>
            <a:ext cx="5292282" cy="1784351"/>
          </a:xfrm>
        </p:spPr>
        <p:txBody>
          <a:bodyPr>
            <a:noAutofit/>
          </a:bodyPr>
          <a:lstStyle/>
          <a:p>
            <a:r>
              <a:rPr lang="ru-RU" sz="4400" b="1" dirty="0" err="1"/>
              <a:t>Виллибальд</a:t>
            </a:r>
            <a:r>
              <a:rPr lang="ru-RU" sz="4400" b="1" dirty="0"/>
              <a:t> </a:t>
            </a:r>
            <a:r>
              <a:rPr lang="ru-RU" sz="4400" b="1" dirty="0" err="1" smtClean="0"/>
              <a:t>Пиркгеймер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dirty="0" smtClean="0"/>
              <a:t>(1470-1530)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443538" y="1628775"/>
            <a:ext cx="5815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емецкий </a:t>
            </a:r>
            <a:r>
              <a:rPr lang="ru-RU" sz="2800" dirty="0"/>
              <a:t>гуманист, глава нюрнбергского кружка гуманистов; патриций, меценат, друг А. Дюрера. Учился в Италии. В 1496-1523 годы - член правления Совета Нюрнберга. </a:t>
            </a:r>
            <a:r>
              <a:rPr lang="ru-RU" sz="2800" dirty="0" smtClean="0"/>
              <a:t>Владелец крупнейшей в Европе библиотеки классических и научных текстов. </a:t>
            </a:r>
            <a:endParaRPr lang="ru-RU" sz="2800" dirty="0"/>
          </a:p>
        </p:txBody>
      </p:sp>
      <p:pic>
        <p:nvPicPr>
          <p:cNvPr id="4098" name="Picture 2" descr="Albrecht Dürer - Willibald Pirckheimer - WGA7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784351"/>
            <a:ext cx="3160253" cy="49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kulturologia.ru/files/u4456/44567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6" y="442914"/>
            <a:ext cx="9199561" cy="59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2/26/Set_of_Archangels_-_Zadkiel.jpg/320px-Set_of_Archangels_-_Zadk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94" y="1611312"/>
            <a:ext cx="3484692" cy="50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4086" y="700088"/>
            <a:ext cx="332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Ангел </a:t>
            </a:r>
            <a:r>
              <a:rPr lang="ru-RU" sz="3600" dirty="0" err="1" smtClean="0"/>
              <a:t>Цадкиель</a:t>
            </a:r>
            <a:endParaRPr lang="ru-RU" sz="3600" dirty="0"/>
          </a:p>
        </p:txBody>
      </p:sp>
      <p:pic>
        <p:nvPicPr>
          <p:cNvPr id="11268" name="Picture 4" descr="Sanctus Zadk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51" y="1611312"/>
            <a:ext cx="2032129" cy="50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upload.wikimedia.org/wikipedia/commons/7/7b/Abrah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2143126"/>
            <a:ext cx="4144963" cy="31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78" y="1200472"/>
            <a:ext cx="3866667" cy="51714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68837" y="301109"/>
            <a:ext cx="354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Куб </a:t>
            </a:r>
            <a:r>
              <a:rPr lang="ru-RU" sz="3200" dirty="0" err="1"/>
              <a:t>Метатрона</a:t>
            </a:r>
            <a:endParaRPr lang="ru-RU" sz="3200" dirty="0"/>
          </a:p>
        </p:txBody>
      </p:sp>
      <p:pic>
        <p:nvPicPr>
          <p:cNvPr id="12292" name="Picture 4" descr="Metatron's 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1" y="0"/>
            <a:ext cx="3302000" cy="36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0688" y="3814763"/>
            <a:ext cx="6500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«Оккультной философии», III.10 о них сообщается: «…чин блаженных душ, которых евреи называют “</a:t>
            </a:r>
            <a:r>
              <a:rPr lang="ru-RU" dirty="0" err="1"/>
              <a:t>ишим</a:t>
            </a:r>
            <a:r>
              <a:rPr lang="ru-RU" dirty="0"/>
              <a:t>”, то есть души благородные, властители и князья; они стоят ниже [ангельских] иерархий, и имеют влияние на сынов человеческих, и даруют знание и чудесное разумение, а также трудолюбие и дар пророчества; властвует же над ними душа Мессии или (как утверждают иные) разум </a:t>
            </a:r>
            <a:r>
              <a:rPr lang="ru-RU" dirty="0" err="1"/>
              <a:t>Метатрон</a:t>
            </a:r>
            <a:r>
              <a:rPr lang="ru-RU" dirty="0"/>
              <a:t>, именуемый Первым из Сотворенных или Душою Мира и руководивший Моисеем».</a:t>
            </a:r>
          </a:p>
        </p:txBody>
      </p:sp>
      <p:pic>
        <p:nvPicPr>
          <p:cNvPr id="12294" name="Picture 6" descr="Heinrich Cornelius Agrippa | Amnesia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08" y="1087178"/>
            <a:ext cx="1859205" cy="27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56" y="0"/>
            <a:ext cx="5292282" cy="178435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Иоганн Рейхлин</a:t>
            </a:r>
            <a:br>
              <a:rPr lang="ru-RU" sz="4400" b="1" dirty="0" smtClean="0"/>
            </a:br>
            <a:r>
              <a:rPr lang="ru-RU" sz="4400" b="1" dirty="0" smtClean="0"/>
              <a:t>(1455-1522)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443538" y="1628775"/>
            <a:ext cx="5815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 </a:t>
            </a:r>
            <a:r>
              <a:rPr lang="ru-RU" sz="2800" dirty="0" smtClean="0"/>
              <a:t>Немецкий </a:t>
            </a:r>
            <a:r>
              <a:rPr lang="ru-RU" sz="2800" dirty="0"/>
              <a:t>философ и гуманист. Считается первым немецким гебраистом-</a:t>
            </a:r>
            <a:r>
              <a:rPr lang="ru-RU" sz="2800" dirty="0" err="1"/>
              <a:t>неевреем</a:t>
            </a:r>
            <a:r>
              <a:rPr lang="ru-RU" sz="2800" dirty="0"/>
              <a:t>, освоившим еврейский язык</a:t>
            </a:r>
            <a:r>
              <a:rPr lang="ru-RU" sz="2800" dirty="0" smtClean="0"/>
              <a:t>. Автор </a:t>
            </a:r>
            <a:r>
              <a:rPr lang="ru-RU" sz="2800" dirty="0"/>
              <a:t>«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verbo</a:t>
            </a:r>
            <a:r>
              <a:rPr lang="ru-RU" sz="2800" dirty="0"/>
              <a:t> </a:t>
            </a:r>
            <a:r>
              <a:rPr lang="ru-RU" sz="2800" dirty="0" err="1"/>
              <a:t>mirifico</a:t>
            </a:r>
            <a:r>
              <a:rPr lang="ru-RU" sz="2800" dirty="0"/>
              <a:t>» </a:t>
            </a:r>
            <a:r>
              <a:rPr lang="ru-RU" sz="2800" dirty="0" smtClean="0"/>
              <a:t>и «</a:t>
            </a:r>
            <a:r>
              <a:rPr lang="ru-RU" sz="2800" dirty="0" err="1" smtClean="0"/>
              <a:t>De</a:t>
            </a:r>
            <a:r>
              <a:rPr lang="ru-RU" sz="2800" dirty="0" smtClean="0"/>
              <a:t> </a:t>
            </a:r>
            <a:r>
              <a:rPr lang="ru-RU" sz="2800" dirty="0" err="1"/>
              <a:t>arte</a:t>
            </a:r>
            <a:r>
              <a:rPr lang="ru-RU" sz="2800" dirty="0"/>
              <a:t> </a:t>
            </a:r>
            <a:r>
              <a:rPr lang="ru-RU" sz="2800" dirty="0" err="1"/>
              <a:t>cabbalistica</a:t>
            </a:r>
            <a:r>
              <a:rPr lang="ru-RU" sz="2800" dirty="0" smtClean="0"/>
              <a:t>». Участник знаменитого спора Рейхлина-</a:t>
            </a:r>
            <a:r>
              <a:rPr lang="ru-RU" sz="2800" dirty="0" err="1" smtClean="0"/>
              <a:t>Пфефферкорна</a:t>
            </a:r>
            <a:r>
              <a:rPr lang="ru-RU" sz="2800" dirty="0" smtClean="0"/>
              <a:t> о сожжении еврейских книг. </a:t>
            </a:r>
            <a:endParaRPr lang="ru-RU" sz="2800" dirty="0"/>
          </a:p>
        </p:txBody>
      </p:sp>
      <p:pic>
        <p:nvPicPr>
          <p:cNvPr id="5122" name="Picture 2" descr="Johannes Reuchlin - Imagines philolog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1" y="2290762"/>
            <a:ext cx="3324823" cy="40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518" y="0"/>
            <a:ext cx="5292282" cy="178435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Иоганн Рейхлин и </a:t>
            </a:r>
            <a:r>
              <a:rPr lang="ru-RU" sz="4400" b="1" dirty="0" err="1" smtClean="0"/>
              <a:t>Св.Иероним</a:t>
            </a:r>
            <a:r>
              <a:rPr lang="ru-RU" sz="4400" b="1" dirty="0" smtClean="0"/>
              <a:t> Дюрера</a:t>
            </a:r>
            <a:endParaRPr lang="ru-RU" sz="4400" dirty="0"/>
          </a:p>
        </p:txBody>
      </p:sp>
      <p:pic>
        <p:nvPicPr>
          <p:cNvPr id="8194" name="Picture 2" descr="Картинки по запросу &quot;durer and kabbalah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4" y="2281238"/>
            <a:ext cx="5534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св иероним дюре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784351"/>
            <a:ext cx="3559175" cy="46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9363" y="442912"/>
            <a:ext cx="4729161" cy="49291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Монограмма Иисуса Дюрера(1500), в которой имя Иисус написано с помощью </a:t>
            </a:r>
            <a:r>
              <a:rPr lang="ru-RU" sz="3600" dirty="0" err="1" smtClean="0"/>
              <a:t>тетраграмматона</a:t>
            </a:r>
            <a:r>
              <a:rPr lang="ru-RU" sz="3600" dirty="0" smtClean="0"/>
              <a:t> и буквы </a:t>
            </a:r>
            <a:r>
              <a:rPr lang="ru-RU" sz="3600" dirty="0" err="1" smtClean="0"/>
              <a:t>вав</a:t>
            </a:r>
            <a:r>
              <a:rPr lang="ru-RU" sz="3600" dirty="0" smtClean="0"/>
              <a:t>. Подобное написание заимствовано из трудов Рейхлина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" y="0"/>
            <a:ext cx="5012788" cy="65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56" y="0"/>
            <a:ext cx="5292282" cy="1784351"/>
          </a:xfrm>
        </p:spPr>
        <p:txBody>
          <a:bodyPr>
            <a:noAutofit/>
          </a:bodyPr>
          <a:lstStyle/>
          <a:p>
            <a:r>
              <a:rPr lang="ru-RU" sz="4400" dirty="0"/>
              <a:t>Пико </a:t>
            </a:r>
            <a:r>
              <a:rPr lang="ru-RU" sz="4400" dirty="0" err="1"/>
              <a:t>делла</a:t>
            </a:r>
            <a:r>
              <a:rPr lang="ru-RU" sz="4400" dirty="0"/>
              <a:t> </a:t>
            </a:r>
            <a:r>
              <a:rPr lang="ru-RU" sz="4400" dirty="0" err="1" smtClean="0"/>
              <a:t>Мирандола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(1463-1494)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26" y="2771775"/>
            <a:ext cx="5815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 И</a:t>
            </a:r>
            <a:r>
              <a:rPr lang="ru-RU" sz="2800" dirty="0" smtClean="0"/>
              <a:t>тальянский</a:t>
            </a:r>
            <a:r>
              <a:rPr lang="ru-RU" sz="2800" dirty="0"/>
              <a:t> мыслитель эпохи Возрождения, представитель раннего гуманизма</a:t>
            </a:r>
            <a:r>
              <a:rPr lang="ru-RU" sz="2800" dirty="0" smtClean="0"/>
              <a:t>. Автор «900 тезисов» и «Речи о достоинстве человека».</a:t>
            </a:r>
            <a:endParaRPr lang="ru-RU" sz="2800" dirty="0"/>
          </a:p>
        </p:txBody>
      </p:sp>
      <p:pic>
        <p:nvPicPr>
          <p:cNvPr id="3074" name="Picture 2" descr="Картинки по запросу &quot;Пико делла Мирандола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9" y="2035334"/>
            <a:ext cx="3827241" cy="46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56" y="0"/>
            <a:ext cx="5292282" cy="1784351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Агриппа</a:t>
            </a:r>
            <a:r>
              <a:rPr lang="ru-RU" sz="4400" dirty="0" smtClean="0"/>
              <a:t> </a:t>
            </a:r>
            <a:r>
              <a:rPr lang="ru-RU" sz="4400" dirty="0" err="1" smtClean="0"/>
              <a:t>Неттесгеймский</a:t>
            </a:r>
            <a:r>
              <a:rPr lang="ru-RU" sz="4400" dirty="0" smtClean="0"/>
              <a:t> (1486-1535)</a:t>
            </a:r>
            <a:endParaRPr lang="ru-RU" sz="4400" dirty="0"/>
          </a:p>
        </p:txBody>
      </p:sp>
      <p:pic>
        <p:nvPicPr>
          <p:cNvPr id="2050" name="Picture 2" descr="Heinrich Cornelius Agrippa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1" y="1912937"/>
            <a:ext cx="3344863" cy="46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3538" y="485775"/>
            <a:ext cx="58150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емецкий</a:t>
            </a:r>
            <a:r>
              <a:rPr lang="ru-RU" sz="2800" dirty="0"/>
              <a:t> гуманист, врач, алхимик, натурфилософ,  астролог и адвокат</a:t>
            </a:r>
            <a:r>
              <a:rPr lang="ru-RU" sz="2800" dirty="0" smtClean="0"/>
              <a:t>.. </a:t>
            </a:r>
            <a:r>
              <a:rPr lang="ru-RU" sz="2800" dirty="0"/>
              <a:t>Основной труд </a:t>
            </a:r>
            <a:r>
              <a:rPr lang="ru-RU" sz="2800" dirty="0" err="1"/>
              <a:t>Агриппы</a:t>
            </a:r>
            <a:r>
              <a:rPr lang="ru-RU" sz="2800" dirty="0"/>
              <a:t> </a:t>
            </a:r>
            <a:r>
              <a:rPr lang="ru-RU" sz="2800" dirty="0" err="1"/>
              <a:t>Неттесгеймского</a:t>
            </a:r>
            <a:r>
              <a:rPr lang="ru-RU" sz="2800" dirty="0"/>
              <a:t> — «Тайная [оккультная] философия» (1510, изд. 1531—1533</a:t>
            </a:r>
            <a:r>
              <a:rPr lang="ru-RU" sz="2800" dirty="0" smtClean="0"/>
              <a:t>). </a:t>
            </a:r>
            <a:r>
              <a:rPr lang="ru-RU" sz="2800" dirty="0"/>
              <a:t>Это сочинение из трёх частей, последовательных описаний трёх видов магии: </a:t>
            </a:r>
            <a:r>
              <a:rPr lang="ru-RU" sz="2800" dirty="0" smtClean="0"/>
              <a:t>натуральной, небесной </a:t>
            </a:r>
            <a:r>
              <a:rPr lang="ru-RU" sz="2800" dirty="0"/>
              <a:t>и церемониальной, — отчасти причина прозвания </a:t>
            </a:r>
            <a:r>
              <a:rPr lang="ru-RU" sz="2800" dirty="0" err="1"/>
              <a:t>Агриппы</a:t>
            </a:r>
            <a:r>
              <a:rPr lang="ru-RU" sz="2800" dirty="0"/>
              <a:t> «чернокнижником», «колдуном» и «магом».</a:t>
            </a:r>
          </a:p>
        </p:txBody>
      </p:sp>
    </p:spTree>
    <p:extLst>
      <p:ext uri="{BB962C8B-B14F-4D97-AF65-F5344CB8AC3E}">
        <p14:creationId xmlns:p14="http://schemas.microsoft.com/office/powerpoint/2010/main" val="31493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2" y="530353"/>
            <a:ext cx="5724144" cy="2542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Альбрехт Дюрер</a:t>
            </a:r>
            <a:br>
              <a:rPr lang="ru-RU" dirty="0" smtClean="0"/>
            </a:br>
            <a:r>
              <a:rPr lang="ru-RU" dirty="0" smtClean="0"/>
              <a:t>Меланхолия. </a:t>
            </a:r>
            <a:br>
              <a:rPr lang="ru-RU" dirty="0" smtClean="0"/>
            </a:br>
            <a:r>
              <a:rPr lang="ru-RU" dirty="0" smtClean="0"/>
              <a:t>1514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61" y="0"/>
            <a:ext cx="5312855" cy="67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ангел меланхолия дюре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6" y="1585913"/>
            <a:ext cx="68361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857</Words>
  <Application>Microsoft Office PowerPoint</Application>
  <PresentationFormat>Широкоэкранный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Альбрехт Дюрер (1471-1528). Меланхолия I</vt:lpstr>
      <vt:lpstr>Виллибальд Пиркгеймер (1470-1530)</vt:lpstr>
      <vt:lpstr>Иоганн Рейхлин (1455-1522)</vt:lpstr>
      <vt:lpstr>Иоганн Рейхлин и Св.Иероним Дюрера</vt:lpstr>
      <vt:lpstr>Монограмма Иисуса Дюрера(1500), в которой имя Иисус написано с помощью тетраграмматона и буквы вав. Подобное написание заимствовано из трудов Рейхлина. </vt:lpstr>
      <vt:lpstr>Пико делла Мирандола (1463-1494)</vt:lpstr>
      <vt:lpstr>Агриппа Неттесгеймский (1486-1535)</vt:lpstr>
      <vt:lpstr>Альбрехт Дюрер Меланхолия.  1514 г.</vt:lpstr>
      <vt:lpstr>Презентация PowerPoint</vt:lpstr>
      <vt:lpstr>Плиний Старший. Естественная история. Кн. VIII, гл.33. п. 51.</vt:lpstr>
      <vt:lpstr>Melenc(h)olia</vt:lpstr>
      <vt:lpstr>Пико делла Мирандола. Речь о достоинстве человека. </vt:lpstr>
      <vt:lpstr>Презентация PowerPoint</vt:lpstr>
      <vt:lpstr>Презентация PowerPoint</vt:lpstr>
      <vt:lpstr>Магический квадрат Дюрера</vt:lpstr>
      <vt:lpstr>Магический квадрат Дюрера</vt:lpstr>
      <vt:lpstr>Соответствие сфирот, планет и квадратов</vt:lpstr>
      <vt:lpstr>      4 темперамента                             «Сатурн и его дети»</vt:lpstr>
      <vt:lpstr>Пико делла Мирандола. Речь о достоинстве человека. 1486 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 меланхолии</dc:title>
  <dc:creator>maria endel</dc:creator>
  <cp:lastModifiedBy>maria endel</cp:lastModifiedBy>
  <cp:revision>44</cp:revision>
  <dcterms:created xsi:type="dcterms:W3CDTF">2019-12-07T20:20:38Z</dcterms:created>
  <dcterms:modified xsi:type="dcterms:W3CDTF">2021-05-23T12:57:01Z</dcterms:modified>
</cp:coreProperties>
</file>